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nton" charset="1" panose="00000500000000000000"/>
      <p:regular r:id="rId20"/>
    </p:embeddedFont>
    <p:embeddedFont>
      <p:font typeface="Raleway" charset="1" panose="00000000000000000000"/>
      <p:regular r:id="rId21"/>
    </p:embeddedFont>
    <p:embeddedFont>
      <p:font typeface="Raleway Bold" charset="1" panose="00000000000000000000"/>
      <p:regular r:id="rId22"/>
    </p:embeddedFont>
    <p:embeddedFont>
      <p:font typeface="Canva Sans Bold" charset="1" panose="020B08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22591" y="1077887"/>
            <a:ext cx="9782585" cy="8229600"/>
          </a:xfrm>
          <a:custGeom>
            <a:avLst/>
            <a:gdLst/>
            <a:ahLst/>
            <a:cxnLst/>
            <a:rect r="r" b="b" t="t" l="l"/>
            <a:pathLst>
              <a:path h="8229600" w="9782585">
                <a:moveTo>
                  <a:pt x="0" y="0"/>
                </a:moveTo>
                <a:lnTo>
                  <a:pt x="9782586" y="0"/>
                </a:lnTo>
                <a:lnTo>
                  <a:pt x="97825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07909" y="4363323"/>
            <a:ext cx="9497268" cy="20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1"/>
              </a:lnSpc>
              <a:spcBef>
                <a:spcPct val="0"/>
              </a:spcBef>
            </a:pPr>
            <a:r>
              <a:rPr lang="en-US" sz="594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CATCHING TRANSACTIONS FRAUD USING MACHINE LEARNING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83476" y="122713"/>
            <a:ext cx="12026963" cy="10041574"/>
          </a:xfrm>
          <a:custGeom>
            <a:avLst/>
            <a:gdLst/>
            <a:ahLst/>
            <a:cxnLst/>
            <a:rect r="r" b="b" t="t" l="l"/>
            <a:pathLst>
              <a:path h="10041574" w="12026963">
                <a:moveTo>
                  <a:pt x="0" y="0"/>
                </a:moveTo>
                <a:lnTo>
                  <a:pt x="12026963" y="0"/>
                </a:lnTo>
                <a:lnTo>
                  <a:pt x="12026963" y="10041574"/>
                </a:lnTo>
                <a:lnTo>
                  <a:pt x="0" y="100415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8" r="0" b="-3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52355" y="8189376"/>
            <a:ext cx="2471566" cy="2840881"/>
          </a:xfrm>
          <a:custGeom>
            <a:avLst/>
            <a:gdLst/>
            <a:ahLst/>
            <a:cxnLst/>
            <a:rect r="r" b="b" t="t" l="l"/>
            <a:pathLst>
              <a:path h="2840881" w="2471566">
                <a:moveTo>
                  <a:pt x="0" y="0"/>
                </a:moveTo>
                <a:lnTo>
                  <a:pt x="2471567" y="0"/>
                </a:lnTo>
                <a:lnTo>
                  <a:pt x="2471567" y="2840881"/>
                </a:lnTo>
                <a:lnTo>
                  <a:pt x="0" y="2840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54531" y="866775"/>
            <a:ext cx="11059325" cy="142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61"/>
              </a:lnSpc>
              <a:spcBef>
                <a:spcPct val="0"/>
              </a:spcBef>
            </a:pPr>
            <a:r>
              <a:rPr lang="en-US" sz="832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MODEL EVALUATION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813855" y="0"/>
            <a:ext cx="2471566" cy="2840881"/>
          </a:xfrm>
          <a:custGeom>
            <a:avLst/>
            <a:gdLst/>
            <a:ahLst/>
            <a:cxnLst/>
            <a:rect r="r" b="b" t="t" l="l"/>
            <a:pathLst>
              <a:path h="2840881" w="2471566">
                <a:moveTo>
                  <a:pt x="0" y="0"/>
                </a:moveTo>
                <a:lnTo>
                  <a:pt x="2471567" y="0"/>
                </a:lnTo>
                <a:lnTo>
                  <a:pt x="2471567" y="2840881"/>
                </a:lnTo>
                <a:lnTo>
                  <a:pt x="0" y="2840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709386" y="2701989"/>
            <a:ext cx="5745750" cy="1216837"/>
            <a:chOff x="0" y="0"/>
            <a:chExt cx="1098881" cy="2327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98881" cy="232721"/>
            </a:xfrm>
            <a:custGeom>
              <a:avLst/>
              <a:gdLst/>
              <a:ahLst/>
              <a:cxnLst/>
              <a:rect r="r" b="b" t="t" l="l"/>
              <a:pathLst>
                <a:path h="232721" w="1098881">
                  <a:moveTo>
                    <a:pt x="0" y="0"/>
                  </a:moveTo>
                  <a:lnTo>
                    <a:pt x="1098881" y="0"/>
                  </a:lnTo>
                  <a:lnTo>
                    <a:pt x="1098881" y="232721"/>
                  </a:lnTo>
                  <a:lnTo>
                    <a:pt x="0" y="232721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98881" cy="270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104790" y="4390063"/>
            <a:ext cx="9607181" cy="4701130"/>
          </a:xfrm>
          <a:custGeom>
            <a:avLst/>
            <a:gdLst/>
            <a:ahLst/>
            <a:cxnLst/>
            <a:rect r="r" b="b" t="t" l="l"/>
            <a:pathLst>
              <a:path h="4701130" w="9607181">
                <a:moveTo>
                  <a:pt x="0" y="0"/>
                </a:moveTo>
                <a:lnTo>
                  <a:pt x="9607181" y="0"/>
                </a:lnTo>
                <a:lnTo>
                  <a:pt x="9607181" y="4701130"/>
                </a:lnTo>
                <a:lnTo>
                  <a:pt x="0" y="47011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321967" y="3061333"/>
            <a:ext cx="4549981" cy="91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7"/>
              </a:lnSpc>
            </a:pPr>
            <a:r>
              <a:rPr lang="en-US" sz="3186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LOGISTIC REGRESSION</a:t>
            </a:r>
          </a:p>
          <a:p>
            <a:pPr algn="ctr">
              <a:lnSpc>
                <a:spcPts val="3537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7093" y="2096767"/>
            <a:ext cx="2359620" cy="1778702"/>
            <a:chOff x="0" y="0"/>
            <a:chExt cx="621464" cy="4684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1464" cy="468465"/>
            </a:xfrm>
            <a:custGeom>
              <a:avLst/>
              <a:gdLst/>
              <a:ahLst/>
              <a:cxnLst/>
              <a:rect r="r" b="b" t="t" l="l"/>
              <a:pathLst>
                <a:path h="468465" w="621464">
                  <a:moveTo>
                    <a:pt x="0" y="0"/>
                  </a:moveTo>
                  <a:lnTo>
                    <a:pt x="621464" y="0"/>
                  </a:lnTo>
                  <a:lnTo>
                    <a:pt x="621464" y="468465"/>
                  </a:lnTo>
                  <a:lnTo>
                    <a:pt x="0" y="468465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21464" cy="506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37093" y="4420706"/>
            <a:ext cx="2359620" cy="1778702"/>
            <a:chOff x="0" y="0"/>
            <a:chExt cx="621464" cy="4684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1464" cy="468465"/>
            </a:xfrm>
            <a:custGeom>
              <a:avLst/>
              <a:gdLst/>
              <a:ahLst/>
              <a:cxnLst/>
              <a:rect r="r" b="b" t="t" l="l"/>
              <a:pathLst>
                <a:path h="468465" w="621464">
                  <a:moveTo>
                    <a:pt x="0" y="0"/>
                  </a:moveTo>
                  <a:lnTo>
                    <a:pt x="621464" y="0"/>
                  </a:lnTo>
                  <a:lnTo>
                    <a:pt x="621464" y="468465"/>
                  </a:lnTo>
                  <a:lnTo>
                    <a:pt x="0" y="468465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21464" cy="506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747031" y="511509"/>
            <a:ext cx="6108171" cy="1120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797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CHALLENGES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7901" y="2597436"/>
            <a:ext cx="2158004" cy="82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2"/>
              </a:lnSpc>
            </a:pPr>
            <a:r>
              <a:rPr lang="en-US" sz="28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CLASS IMBALANCE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02602" y="2243958"/>
            <a:ext cx="10032562" cy="1453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  <a:spcBef>
                <a:spcPct val="0"/>
              </a:spcBef>
            </a:pPr>
            <a:r>
              <a:rPr lang="en-US" b="true" sz="275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SINCE OUT DATASET CONSIST OF MORE LEGIT TRANSACTION THAN FRAUDULENT TRANSACTION SO THERE IS A CLASS IMBALANCE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7901" y="4693058"/>
            <a:ext cx="2021522" cy="1312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7"/>
              </a:lnSpc>
            </a:pPr>
            <a:r>
              <a:rPr lang="en-US" sz="23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PATTERN IN FRAUD TRANSACTION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02602" y="4516978"/>
            <a:ext cx="10032562" cy="1136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3"/>
              </a:lnSpc>
              <a:spcBef>
                <a:spcPct val="0"/>
              </a:spcBef>
            </a:pPr>
            <a:r>
              <a:rPr lang="en-US" b="true" sz="325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Identifying patterns in fraudulent transactions required feature engineering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7901" y="7294784"/>
            <a:ext cx="15785155" cy="2279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3"/>
              </a:lnSpc>
              <a:spcBef>
                <a:spcPct val="0"/>
              </a:spcBef>
            </a:pPr>
            <a:r>
              <a:rPr lang="en-US" b="true" sz="325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FIRST CHALLANGES WAS SOLVING USING THE UPSCALING TECHNIQUE WHICH INVOLVES THE INCREASE IN NO. OF FRAUD TRANSACTION USING SOME TECHNIQUES AND SECOND CHALLANGES WAS SOLVED USING FEATURE ENGINEERING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7093" y="2096767"/>
            <a:ext cx="2359620" cy="1778702"/>
            <a:chOff x="0" y="0"/>
            <a:chExt cx="621464" cy="4684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1464" cy="468465"/>
            </a:xfrm>
            <a:custGeom>
              <a:avLst/>
              <a:gdLst/>
              <a:ahLst/>
              <a:cxnLst/>
              <a:rect r="r" b="b" t="t" l="l"/>
              <a:pathLst>
                <a:path h="468465" w="621464">
                  <a:moveTo>
                    <a:pt x="0" y="0"/>
                  </a:moveTo>
                  <a:lnTo>
                    <a:pt x="621464" y="0"/>
                  </a:lnTo>
                  <a:lnTo>
                    <a:pt x="621464" y="468465"/>
                  </a:lnTo>
                  <a:lnTo>
                    <a:pt x="0" y="468465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21464" cy="506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37093" y="4420706"/>
            <a:ext cx="2359620" cy="1778702"/>
            <a:chOff x="0" y="0"/>
            <a:chExt cx="621464" cy="4684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1464" cy="468465"/>
            </a:xfrm>
            <a:custGeom>
              <a:avLst/>
              <a:gdLst/>
              <a:ahLst/>
              <a:cxnLst/>
              <a:rect r="r" b="b" t="t" l="l"/>
              <a:pathLst>
                <a:path h="468465" w="621464">
                  <a:moveTo>
                    <a:pt x="0" y="0"/>
                  </a:moveTo>
                  <a:lnTo>
                    <a:pt x="621464" y="0"/>
                  </a:lnTo>
                  <a:lnTo>
                    <a:pt x="621464" y="468465"/>
                  </a:lnTo>
                  <a:lnTo>
                    <a:pt x="0" y="468465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21464" cy="506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747031" y="511509"/>
            <a:ext cx="6108171" cy="1120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797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FUTURE WORK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8709" y="2397411"/>
            <a:ext cx="2158004" cy="1223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2"/>
              </a:lnSpc>
            </a:pPr>
            <a:r>
              <a:rPr lang="en-US" sz="28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Advanced Sampling Strategies: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02602" y="2243958"/>
            <a:ext cx="10032562" cy="1453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  <a:spcBef>
                <a:spcPct val="0"/>
              </a:spcBef>
            </a:pPr>
            <a:r>
              <a:rPr lang="en-US" b="true" sz="275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implement oversampling methods like SMOTE (Synthetic Minority Oversampling Technique) to balance the dataset and improve the model's ability to detect fraud.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7901" y="4702583"/>
            <a:ext cx="2021522" cy="1331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5"/>
              </a:lnSpc>
            </a:pPr>
            <a:r>
              <a:rPr lang="en-US" sz="31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Deep Learning Models: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02602" y="4516978"/>
            <a:ext cx="10032562" cy="1707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3"/>
              </a:lnSpc>
              <a:spcBef>
                <a:spcPct val="0"/>
              </a:spcBef>
            </a:pPr>
            <a:r>
              <a:rPr lang="en-US" b="true" sz="325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Experiment with Neural Networks or Autoencoders for anomaly detection and feature extraction in complex datasets.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37093" y="7009034"/>
            <a:ext cx="2359620" cy="1778702"/>
            <a:chOff x="0" y="0"/>
            <a:chExt cx="621464" cy="46846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21464" cy="468465"/>
            </a:xfrm>
            <a:custGeom>
              <a:avLst/>
              <a:gdLst/>
              <a:ahLst/>
              <a:cxnLst/>
              <a:rect r="r" b="b" t="t" l="l"/>
              <a:pathLst>
                <a:path h="468465" w="621464">
                  <a:moveTo>
                    <a:pt x="0" y="0"/>
                  </a:moveTo>
                  <a:lnTo>
                    <a:pt x="621464" y="0"/>
                  </a:lnTo>
                  <a:lnTo>
                    <a:pt x="621464" y="468465"/>
                  </a:lnTo>
                  <a:lnTo>
                    <a:pt x="0" y="468465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621464" cy="506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37901" y="7290911"/>
            <a:ext cx="2021522" cy="1331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5"/>
              </a:lnSpc>
            </a:pPr>
            <a:r>
              <a:rPr lang="en-US" sz="31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Anomaly Detection Methods: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02602" y="7079834"/>
            <a:ext cx="10032562" cy="2279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3"/>
              </a:lnSpc>
              <a:spcBef>
                <a:spcPct val="0"/>
              </a:spcBef>
            </a:pPr>
            <a:r>
              <a:rPr lang="en-US" b="true" sz="325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Investigate unsupervised approaches, such as Isolation Forest or One-Class SVM, to identify rare fraudulent patterns without relying solely on labeled data.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5388">
            <a:off x="-2016044" y="7187842"/>
            <a:ext cx="4032087" cy="3629631"/>
          </a:xfrm>
          <a:custGeom>
            <a:avLst/>
            <a:gdLst/>
            <a:ahLst/>
            <a:cxnLst/>
            <a:rect r="r" b="b" t="t" l="l"/>
            <a:pathLst>
              <a:path h="3629631" w="4032087">
                <a:moveTo>
                  <a:pt x="0" y="0"/>
                </a:moveTo>
                <a:lnTo>
                  <a:pt x="4032088" y="0"/>
                </a:lnTo>
                <a:lnTo>
                  <a:pt x="4032088" y="3629631"/>
                </a:lnTo>
                <a:lnTo>
                  <a:pt x="0" y="36296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01588" y="425784"/>
            <a:ext cx="10235719" cy="1073380"/>
            <a:chOff x="0" y="0"/>
            <a:chExt cx="2695827" cy="2827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95827" cy="282701"/>
            </a:xfrm>
            <a:custGeom>
              <a:avLst/>
              <a:gdLst/>
              <a:ahLst/>
              <a:cxnLst/>
              <a:rect r="r" b="b" t="t" l="l"/>
              <a:pathLst>
                <a:path h="282701" w="2695827">
                  <a:moveTo>
                    <a:pt x="0" y="0"/>
                  </a:moveTo>
                  <a:lnTo>
                    <a:pt x="2695827" y="0"/>
                  </a:lnTo>
                  <a:lnTo>
                    <a:pt x="2695827" y="282701"/>
                  </a:lnTo>
                  <a:lnTo>
                    <a:pt x="0" y="282701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95827" cy="320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203270" y="511509"/>
            <a:ext cx="6108171" cy="1120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797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66660" y="1858639"/>
            <a:ext cx="15292640" cy="8169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23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Preliminary Models:</a:t>
            </a:r>
          </a:p>
          <a:p>
            <a:pPr algn="l" marL="507261" indent="-253630" lvl="1">
              <a:lnSpc>
                <a:spcPts val="3289"/>
              </a:lnSpc>
              <a:buFont typeface="Arial"/>
              <a:buChar char="•"/>
            </a:pPr>
            <a:r>
              <a:rPr lang="en-US" b="true" sz="23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Successfully developed and trained fraud detection models using Logistic Regression and Decision Tree Classifier.</a:t>
            </a:r>
          </a:p>
          <a:p>
            <a:pPr algn="l">
              <a:lnSpc>
                <a:spcPts val="3289"/>
              </a:lnSpc>
            </a:pPr>
          </a:p>
          <a:p>
            <a:pPr algn="l">
              <a:lnSpc>
                <a:spcPts val="3289"/>
              </a:lnSpc>
            </a:pPr>
            <a:r>
              <a:rPr lang="en-US" sz="23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Preparation:</a:t>
            </a:r>
          </a:p>
          <a:p>
            <a:pPr algn="l" marL="507261" indent="-253630" lvl="1">
              <a:lnSpc>
                <a:spcPts val="3289"/>
              </a:lnSpc>
              <a:buFont typeface="Arial"/>
              <a:buChar char="•"/>
            </a:pPr>
            <a:r>
              <a:rPr lang="en-US" b="true" sz="23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Implemented comprehensive preprocessing steps, including scaling, encoding, and outlier removal, to ensure data quality and model reliability.</a:t>
            </a:r>
          </a:p>
          <a:p>
            <a:pPr algn="l">
              <a:lnSpc>
                <a:spcPts val="3289"/>
              </a:lnSpc>
            </a:pPr>
          </a:p>
          <a:p>
            <a:pPr algn="l">
              <a:lnSpc>
                <a:spcPts val="3289"/>
              </a:lnSpc>
            </a:pPr>
            <a:r>
              <a:rPr lang="en-US" sz="23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 Evaluation:</a:t>
            </a:r>
          </a:p>
          <a:p>
            <a:pPr algn="l" marL="507261" indent="-253630" lvl="1">
              <a:lnSpc>
                <a:spcPts val="3289"/>
              </a:lnSpc>
              <a:buFont typeface="Arial"/>
              <a:buChar char="•"/>
            </a:pPr>
            <a:r>
              <a:rPr lang="en-US" b="true" sz="23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Achieved satisfactory classification performance, addressing the challenges of imbalanced data and feature complexity.</a:t>
            </a:r>
          </a:p>
          <a:p>
            <a:pPr algn="l">
              <a:lnSpc>
                <a:spcPts val="3289"/>
              </a:lnSpc>
            </a:pPr>
          </a:p>
          <a:p>
            <a:pPr algn="l">
              <a:lnSpc>
                <a:spcPts val="3289"/>
              </a:lnSpc>
            </a:pPr>
            <a:r>
              <a:rPr lang="en-US" sz="23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Insights</a:t>
            </a:r>
          </a:p>
          <a:p>
            <a:pPr algn="l" marL="507261" indent="-253630" lvl="1">
              <a:lnSpc>
                <a:spcPts val="3289"/>
              </a:lnSpc>
              <a:buFont typeface="Arial"/>
              <a:buChar char="•"/>
            </a:pPr>
            <a:r>
              <a:rPr lang="en-US" b="true" sz="23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Logistic Regression provided a strong baseline, while the Decision Tree offered interpretability and insights into feature importance.</a:t>
            </a:r>
          </a:p>
          <a:p>
            <a:pPr algn="l">
              <a:lnSpc>
                <a:spcPts val="3289"/>
              </a:lnSpc>
            </a:pPr>
          </a:p>
          <a:p>
            <a:pPr algn="l">
              <a:lnSpc>
                <a:spcPts val="3289"/>
              </a:lnSpc>
            </a:pPr>
            <a:r>
              <a:rPr lang="en-US" sz="23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Directions:</a:t>
            </a:r>
          </a:p>
          <a:p>
            <a:pPr algn="l" marL="507261" indent="-253630" lvl="1">
              <a:lnSpc>
                <a:spcPts val="3289"/>
              </a:lnSpc>
              <a:buFont typeface="Arial"/>
              <a:buChar char="•"/>
            </a:pPr>
            <a:r>
              <a:rPr lang="en-US" b="true" sz="23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Plan to adopt advanced methods, such as ensemble learning and anomaly detection, to improve model accuracy and scalability further.</a:t>
            </a:r>
          </a:p>
          <a:p>
            <a:pPr algn="l">
              <a:lnSpc>
                <a:spcPts val="3289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4118247">
            <a:off x="-1308876" y="-1389031"/>
            <a:ext cx="4032087" cy="3629631"/>
          </a:xfrm>
          <a:custGeom>
            <a:avLst/>
            <a:gdLst/>
            <a:ahLst/>
            <a:cxnLst/>
            <a:rect r="r" b="b" t="t" l="l"/>
            <a:pathLst>
              <a:path h="3629631" w="4032087">
                <a:moveTo>
                  <a:pt x="0" y="0"/>
                </a:moveTo>
                <a:lnTo>
                  <a:pt x="4032087" y="0"/>
                </a:lnTo>
                <a:lnTo>
                  <a:pt x="4032087" y="3629630"/>
                </a:lnTo>
                <a:lnTo>
                  <a:pt x="0" y="3629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935399">
            <a:off x="16684739" y="-1389031"/>
            <a:ext cx="4032087" cy="3629631"/>
          </a:xfrm>
          <a:custGeom>
            <a:avLst/>
            <a:gdLst/>
            <a:ahLst/>
            <a:cxnLst/>
            <a:rect r="r" b="b" t="t" l="l"/>
            <a:pathLst>
              <a:path h="3629631" w="4032087">
                <a:moveTo>
                  <a:pt x="0" y="0"/>
                </a:moveTo>
                <a:lnTo>
                  <a:pt x="4032087" y="0"/>
                </a:lnTo>
                <a:lnTo>
                  <a:pt x="4032087" y="3629630"/>
                </a:lnTo>
                <a:lnTo>
                  <a:pt x="0" y="3629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039242">
            <a:off x="15243256" y="8472185"/>
            <a:ext cx="4032087" cy="3629631"/>
          </a:xfrm>
          <a:custGeom>
            <a:avLst/>
            <a:gdLst/>
            <a:ahLst/>
            <a:cxnLst/>
            <a:rect r="r" b="b" t="t" l="l"/>
            <a:pathLst>
              <a:path h="3629631" w="4032087">
                <a:moveTo>
                  <a:pt x="0" y="0"/>
                </a:moveTo>
                <a:lnTo>
                  <a:pt x="4032088" y="0"/>
                </a:lnTo>
                <a:lnTo>
                  <a:pt x="4032088" y="3629630"/>
                </a:lnTo>
                <a:lnTo>
                  <a:pt x="0" y="3629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770687" y="2520315"/>
            <a:ext cx="9146584" cy="5246370"/>
            <a:chOff x="0" y="0"/>
            <a:chExt cx="7981950" cy="45783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gradFill rotWithShape="true">
              <a:gsLst>
                <a:gs pos="0">
                  <a:srgbClr val="050D18">
                    <a:alpha val="100000"/>
                  </a:srgbClr>
                </a:gs>
                <a:gs pos="100000">
                  <a:srgbClr val="3809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E2DE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6C3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C3BE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100000"/>
                  </a:srgbClr>
                </a:gs>
                <a:gs pos="100000">
                  <a:srgbClr val="AF2BA5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7227514" y="4403078"/>
            <a:ext cx="5267534" cy="1595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39"/>
              </a:lnSpc>
            </a:pPr>
            <a:r>
              <a:rPr lang="en-US" sz="1122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12582" y="1077887"/>
            <a:ext cx="9782585" cy="8229600"/>
          </a:xfrm>
          <a:custGeom>
            <a:avLst/>
            <a:gdLst/>
            <a:ahLst/>
            <a:cxnLst/>
            <a:rect r="r" b="b" t="t" l="l"/>
            <a:pathLst>
              <a:path h="8229600" w="9782585">
                <a:moveTo>
                  <a:pt x="0" y="0"/>
                </a:moveTo>
                <a:lnTo>
                  <a:pt x="9782586" y="0"/>
                </a:lnTo>
                <a:lnTo>
                  <a:pt x="97825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77892" y="2950019"/>
            <a:ext cx="3868413" cy="3942331"/>
          </a:xfrm>
          <a:custGeom>
            <a:avLst/>
            <a:gdLst/>
            <a:ahLst/>
            <a:cxnLst/>
            <a:rect r="r" b="b" t="t" l="l"/>
            <a:pathLst>
              <a:path h="3942331" w="3868413">
                <a:moveTo>
                  <a:pt x="0" y="0"/>
                </a:moveTo>
                <a:lnTo>
                  <a:pt x="3868413" y="0"/>
                </a:lnTo>
                <a:lnTo>
                  <a:pt x="3868413" y="3942331"/>
                </a:lnTo>
                <a:lnTo>
                  <a:pt x="0" y="3942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66773" y="682235"/>
            <a:ext cx="5267534" cy="192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20"/>
              </a:lnSpc>
              <a:spcBef>
                <a:spcPct val="0"/>
              </a:spcBef>
            </a:pPr>
            <a:r>
              <a:rPr lang="en-US" sz="1122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GLIMPSE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12582" y="2560734"/>
            <a:ext cx="10171562" cy="467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6"/>
              </a:lnSpc>
            </a:pPr>
          </a:p>
          <a:p>
            <a:pPr algn="ctr">
              <a:lnSpc>
                <a:spcPts val="2656"/>
              </a:lnSpc>
            </a:pPr>
            <a:r>
              <a:rPr lang="en-US" sz="1897" spc="102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Spotting fraud in financial transactions is a tough job, but machine learning makes it easier. In this presentation, I’ll show how we built a fraud detection system using techniques like logistic regression and decision trees. We also tested other models to find the best fit for detecting unusual patterns. The goal was to create a system that’s both accurate and reliable in catching fraudulent activities.</a:t>
            </a:r>
          </a:p>
          <a:p>
            <a:pPr algn="ctr">
              <a:lnSpc>
                <a:spcPts val="265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281" y="3950750"/>
            <a:ext cx="4929188" cy="4923026"/>
          </a:xfrm>
          <a:custGeom>
            <a:avLst/>
            <a:gdLst/>
            <a:ahLst/>
            <a:cxnLst/>
            <a:rect r="r" b="b" t="t" l="l"/>
            <a:pathLst>
              <a:path h="4923026" w="4929188">
                <a:moveTo>
                  <a:pt x="0" y="0"/>
                </a:moveTo>
                <a:lnTo>
                  <a:pt x="4929188" y="0"/>
                </a:lnTo>
                <a:lnTo>
                  <a:pt x="4929188" y="4923026"/>
                </a:lnTo>
                <a:lnTo>
                  <a:pt x="0" y="49230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83898" y="1843389"/>
            <a:ext cx="10855512" cy="6276460"/>
          </a:xfrm>
          <a:custGeom>
            <a:avLst/>
            <a:gdLst/>
            <a:ahLst/>
            <a:cxnLst/>
            <a:rect r="r" b="b" t="t" l="l"/>
            <a:pathLst>
              <a:path h="6276460" w="10855512">
                <a:moveTo>
                  <a:pt x="0" y="0"/>
                </a:moveTo>
                <a:lnTo>
                  <a:pt x="10855512" y="0"/>
                </a:lnTo>
                <a:lnTo>
                  <a:pt x="10855512" y="6276460"/>
                </a:lnTo>
                <a:lnTo>
                  <a:pt x="0" y="62764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515603" y="3950750"/>
            <a:ext cx="3086100" cy="3216348"/>
            <a:chOff x="0" y="0"/>
            <a:chExt cx="812800" cy="8471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47104"/>
            </a:xfrm>
            <a:custGeom>
              <a:avLst/>
              <a:gdLst/>
              <a:ahLst/>
              <a:cxnLst/>
              <a:rect r="r" b="b" t="t" l="l"/>
              <a:pathLst>
                <a:path h="84710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47104"/>
                  </a:lnTo>
                  <a:lnTo>
                    <a:pt x="0" y="847104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85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11564" y="3386475"/>
            <a:ext cx="5267534" cy="1595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39"/>
              </a:lnSpc>
            </a:pPr>
            <a:r>
              <a:rPr lang="en-US" sz="1122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ABSTRACT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515603" y="2752384"/>
            <a:ext cx="3086100" cy="1198366"/>
            <a:chOff x="0" y="0"/>
            <a:chExt cx="812800" cy="3156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315619"/>
            </a:xfrm>
            <a:custGeom>
              <a:avLst/>
              <a:gdLst/>
              <a:ahLst/>
              <a:cxnLst/>
              <a:rect r="r" b="b" t="t" l="l"/>
              <a:pathLst>
                <a:path h="3156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771868" y="3004193"/>
            <a:ext cx="2573569" cy="70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8"/>
              </a:lnSpc>
            </a:pPr>
            <a:r>
              <a:rPr lang="en-US" b="true" sz="244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Dataset &amp; Preprocessing: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774779" y="3943317"/>
            <a:ext cx="3086100" cy="3101262"/>
            <a:chOff x="0" y="0"/>
            <a:chExt cx="812800" cy="8167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6793"/>
            </a:xfrm>
            <a:custGeom>
              <a:avLst/>
              <a:gdLst/>
              <a:ahLst/>
              <a:cxnLst/>
              <a:rect r="r" b="b" t="t" l="l"/>
              <a:pathLst>
                <a:path h="81679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6793"/>
                  </a:lnTo>
                  <a:lnTo>
                    <a:pt x="0" y="816793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4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774779" y="2744952"/>
            <a:ext cx="3086100" cy="1198366"/>
            <a:chOff x="0" y="0"/>
            <a:chExt cx="812800" cy="31561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315619"/>
            </a:xfrm>
            <a:custGeom>
              <a:avLst/>
              <a:gdLst/>
              <a:ahLst/>
              <a:cxnLst/>
              <a:rect r="r" b="b" t="t" l="l"/>
              <a:pathLst>
                <a:path h="3156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902912" y="2996761"/>
            <a:ext cx="2829835" cy="70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8"/>
              </a:lnSpc>
            </a:pPr>
            <a:r>
              <a:rPr lang="en-US" b="true" sz="244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Exploratory Data Analysis (EDA):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4033956" y="3935885"/>
            <a:ext cx="3086100" cy="3101262"/>
            <a:chOff x="0" y="0"/>
            <a:chExt cx="812800" cy="81679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6793"/>
            </a:xfrm>
            <a:custGeom>
              <a:avLst/>
              <a:gdLst/>
              <a:ahLst/>
              <a:cxnLst/>
              <a:rect r="r" b="b" t="t" l="l"/>
              <a:pathLst>
                <a:path h="81679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6793"/>
                  </a:lnTo>
                  <a:lnTo>
                    <a:pt x="0" y="816793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4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033956" y="2737520"/>
            <a:ext cx="3086100" cy="1198366"/>
            <a:chOff x="0" y="0"/>
            <a:chExt cx="812800" cy="3156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315619"/>
            </a:xfrm>
            <a:custGeom>
              <a:avLst/>
              <a:gdLst/>
              <a:ahLst/>
              <a:cxnLst/>
              <a:rect r="r" b="b" t="t" l="l"/>
              <a:pathLst>
                <a:path h="3156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4206743" y="3004193"/>
            <a:ext cx="2829835" cy="70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8"/>
              </a:lnSpc>
            </a:pPr>
            <a:r>
              <a:rPr lang="en-US" b="true" sz="244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Machine Learning Approach: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938274" y="4028393"/>
            <a:ext cx="2411452" cy="3008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"/>
              </a:lnSpc>
            </a:pPr>
            <a:r>
              <a:rPr lang="en-US" sz="173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Utilized real-world datasets with imbalanced class distributions.</a:t>
            </a:r>
          </a:p>
          <a:p>
            <a:pPr algn="ctr">
              <a:lnSpc>
                <a:spcPts val="2423"/>
              </a:lnSpc>
            </a:pPr>
            <a:r>
              <a:rPr lang="en-US" sz="173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Preprocessing steps included handling missing values, feature scaling, and encoding categorical data.</a:t>
            </a:r>
          </a:p>
          <a:p>
            <a:pPr algn="ctr">
              <a:lnSpc>
                <a:spcPts val="2423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0938715" y="4122050"/>
            <a:ext cx="2922164" cy="234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4"/>
              </a:lnSpc>
              <a:spcBef>
                <a:spcPct val="0"/>
              </a:spcBef>
            </a:pPr>
            <a:r>
              <a:rPr lang="en-US" sz="225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Conducted statistical and visual analysis to understand data distributions, class imbalances, and feature correlations.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194254" y="3998662"/>
            <a:ext cx="2836251" cy="303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1"/>
              </a:lnSpc>
              <a:spcBef>
                <a:spcPct val="0"/>
              </a:spcBef>
            </a:pPr>
            <a:r>
              <a:rPr lang="en-US" sz="218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Implemented a Logistic Regression and Decision Tree model for binary classification of fraudulent and legitimate transactions.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69318" y="295762"/>
            <a:ext cx="13080666" cy="962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5"/>
              </a:lnSpc>
            </a:pPr>
            <a:r>
              <a:rPr lang="en-US" sz="686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DATASET DESCRIPTION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547863" y="-513583"/>
            <a:ext cx="7153125" cy="6255802"/>
          </a:xfrm>
          <a:custGeom>
            <a:avLst/>
            <a:gdLst/>
            <a:ahLst/>
            <a:cxnLst/>
            <a:rect r="r" b="b" t="t" l="l"/>
            <a:pathLst>
              <a:path h="6255802" w="7153125">
                <a:moveTo>
                  <a:pt x="0" y="0"/>
                </a:moveTo>
                <a:lnTo>
                  <a:pt x="7153126" y="0"/>
                </a:lnTo>
                <a:lnTo>
                  <a:pt x="7153126" y="6255803"/>
                </a:lnTo>
                <a:lnTo>
                  <a:pt x="0" y="62558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769318" y="1755622"/>
            <a:ext cx="3447196" cy="1284773"/>
            <a:chOff x="0" y="0"/>
            <a:chExt cx="907903" cy="3383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07903" cy="338376"/>
            </a:xfrm>
            <a:custGeom>
              <a:avLst/>
              <a:gdLst/>
              <a:ahLst/>
              <a:cxnLst/>
              <a:rect r="r" b="b" t="t" l="l"/>
              <a:pathLst>
                <a:path h="338376" w="907903">
                  <a:moveTo>
                    <a:pt x="0" y="0"/>
                  </a:moveTo>
                  <a:lnTo>
                    <a:pt x="907903" y="0"/>
                  </a:lnTo>
                  <a:lnTo>
                    <a:pt x="907903" y="338376"/>
                  </a:lnTo>
                  <a:lnTo>
                    <a:pt x="0" y="338376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07903" cy="376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407812" y="2191224"/>
            <a:ext cx="2573569" cy="42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2"/>
              </a:lnSpc>
            </a:pPr>
            <a:r>
              <a:rPr lang="en-US" sz="28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SOURCE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30785" y="2105499"/>
            <a:ext cx="6585473" cy="671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9"/>
              </a:lnSpc>
              <a:spcBef>
                <a:spcPct val="0"/>
              </a:spcBef>
            </a:pPr>
            <a:r>
              <a:rPr lang="en-US" sz="39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KAGGLE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769318" y="3633978"/>
            <a:ext cx="3447196" cy="1284773"/>
            <a:chOff x="0" y="0"/>
            <a:chExt cx="907903" cy="3383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07903" cy="338376"/>
            </a:xfrm>
            <a:custGeom>
              <a:avLst/>
              <a:gdLst/>
              <a:ahLst/>
              <a:cxnLst/>
              <a:rect r="r" b="b" t="t" l="l"/>
              <a:pathLst>
                <a:path h="338376" w="907903">
                  <a:moveTo>
                    <a:pt x="0" y="0"/>
                  </a:moveTo>
                  <a:lnTo>
                    <a:pt x="907903" y="0"/>
                  </a:lnTo>
                  <a:lnTo>
                    <a:pt x="907903" y="338376"/>
                  </a:lnTo>
                  <a:lnTo>
                    <a:pt x="0" y="338376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22000"/>
                  </a:srgbClr>
                </a:gs>
                <a:gs pos="100000">
                  <a:srgbClr val="AF2BA5">
                    <a:alpha val="22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07903" cy="376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642945" y="4024503"/>
            <a:ext cx="2573569" cy="455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5"/>
              </a:lnSpc>
            </a:pPr>
            <a:r>
              <a:rPr lang="en-US" sz="31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SIZE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769318" y="5742164"/>
            <a:ext cx="3447196" cy="1284773"/>
            <a:chOff x="0" y="0"/>
            <a:chExt cx="907903" cy="33837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07903" cy="338376"/>
            </a:xfrm>
            <a:custGeom>
              <a:avLst/>
              <a:gdLst/>
              <a:ahLst/>
              <a:cxnLst/>
              <a:rect r="r" b="b" t="t" l="l"/>
              <a:pathLst>
                <a:path h="338376" w="907903">
                  <a:moveTo>
                    <a:pt x="0" y="0"/>
                  </a:moveTo>
                  <a:lnTo>
                    <a:pt x="907903" y="0"/>
                  </a:lnTo>
                  <a:lnTo>
                    <a:pt x="907903" y="338376"/>
                  </a:lnTo>
                  <a:lnTo>
                    <a:pt x="0" y="338376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907903" cy="376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206131" y="6037177"/>
            <a:ext cx="2573569" cy="70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CLASS IMBALANCE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30785" y="3795407"/>
            <a:ext cx="6585473" cy="1003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9"/>
              </a:lnSpc>
              <a:spcBef>
                <a:spcPct val="0"/>
              </a:spcBef>
            </a:pPr>
            <a:r>
              <a:rPr lang="en-US" sz="28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TOTAL THERE ARE 11 COLUMNS AND  6362615 ROWS IN OUR DATASET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769318" y="7893928"/>
            <a:ext cx="3447196" cy="1284773"/>
            <a:chOff x="0" y="0"/>
            <a:chExt cx="907903" cy="33837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07903" cy="338376"/>
            </a:xfrm>
            <a:custGeom>
              <a:avLst/>
              <a:gdLst/>
              <a:ahLst/>
              <a:cxnLst/>
              <a:rect r="r" b="b" t="t" l="l"/>
              <a:pathLst>
                <a:path h="338376" w="907903">
                  <a:moveTo>
                    <a:pt x="0" y="0"/>
                  </a:moveTo>
                  <a:lnTo>
                    <a:pt x="907903" y="0"/>
                  </a:lnTo>
                  <a:lnTo>
                    <a:pt x="907903" y="338376"/>
                  </a:lnTo>
                  <a:lnTo>
                    <a:pt x="0" y="338376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22000"/>
                  </a:srgbClr>
                </a:gs>
                <a:gs pos="100000">
                  <a:srgbClr val="AF2BA5">
                    <a:alpha val="22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907903" cy="376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673827" y="7846303"/>
            <a:ext cx="6585473" cy="2039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CASH_OUT 2237500</a:t>
            </a:r>
          </a:p>
          <a:p>
            <a:pPr algn="l">
              <a:lnSpc>
                <a:spcPts val="3289"/>
              </a:lnSpc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PAYMENT 2151495</a:t>
            </a:r>
          </a:p>
          <a:p>
            <a:pPr algn="l">
              <a:lnSpc>
                <a:spcPts val="3289"/>
              </a:lnSpc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CASH_IN 1399284</a:t>
            </a:r>
          </a:p>
          <a:p>
            <a:pPr algn="l">
              <a:lnSpc>
                <a:spcPts val="3289"/>
              </a:lnSpc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TRANSFER 532909</a:t>
            </a:r>
          </a:p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DEBIT 41432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06131" y="8255663"/>
            <a:ext cx="2573569" cy="733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9"/>
              </a:lnSpc>
            </a:pPr>
            <a:r>
              <a:rPr lang="en-US" sz="25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PAYMENT TYPES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73827" y="5675489"/>
            <a:ext cx="6585473" cy="1508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9"/>
              </a:lnSpc>
              <a:spcBef>
                <a:spcPct val="0"/>
              </a:spcBef>
            </a:pPr>
            <a:r>
              <a:rPr lang="en-US" sz="28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 HAVE (6354407) LEGIT TRANSACTION AND (8213) FRAUD TRANSACTION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894" y="1734894"/>
            <a:ext cx="14263227" cy="8246738"/>
          </a:xfrm>
          <a:custGeom>
            <a:avLst/>
            <a:gdLst/>
            <a:ahLst/>
            <a:cxnLst/>
            <a:rect r="r" b="b" t="t" l="l"/>
            <a:pathLst>
              <a:path h="8246738" w="14263227">
                <a:moveTo>
                  <a:pt x="0" y="0"/>
                </a:moveTo>
                <a:lnTo>
                  <a:pt x="14263227" y="0"/>
                </a:lnTo>
                <a:lnTo>
                  <a:pt x="14263227" y="8246739"/>
                </a:lnTo>
                <a:lnTo>
                  <a:pt x="0" y="8246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52607" y="-954002"/>
            <a:ext cx="3735393" cy="3506600"/>
          </a:xfrm>
          <a:custGeom>
            <a:avLst/>
            <a:gdLst/>
            <a:ahLst/>
            <a:cxnLst/>
            <a:rect r="r" b="b" t="t" l="l"/>
            <a:pathLst>
              <a:path h="3506600" w="3735393">
                <a:moveTo>
                  <a:pt x="0" y="0"/>
                </a:moveTo>
                <a:lnTo>
                  <a:pt x="3735393" y="0"/>
                </a:lnTo>
                <a:lnTo>
                  <a:pt x="3735393" y="3506600"/>
                </a:lnTo>
                <a:lnTo>
                  <a:pt x="0" y="3506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84211" y="613175"/>
            <a:ext cx="5903789" cy="2243440"/>
          </a:xfrm>
          <a:custGeom>
            <a:avLst/>
            <a:gdLst/>
            <a:ahLst/>
            <a:cxnLst/>
            <a:rect r="r" b="b" t="t" l="l"/>
            <a:pathLst>
              <a:path h="2243440" w="5903789">
                <a:moveTo>
                  <a:pt x="0" y="0"/>
                </a:moveTo>
                <a:lnTo>
                  <a:pt x="5903789" y="0"/>
                </a:lnTo>
                <a:lnTo>
                  <a:pt x="5903789" y="2243439"/>
                </a:lnTo>
                <a:lnTo>
                  <a:pt x="0" y="22434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9894" y="434383"/>
            <a:ext cx="9911396" cy="1300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60"/>
              </a:lnSpc>
            </a:pPr>
            <a:r>
              <a:rPr lang="en-US" sz="922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DATA PREPROCESSING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2887" y="2122883"/>
            <a:ext cx="7013083" cy="2039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Handling Missing Values</a:t>
            </a:r>
          </a:p>
          <a:p>
            <a:pPr algn="l" marL="507261" indent="-253630" lvl="1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Identified and filled missing values in the dataset to ensure data completeness and prevent errors during model training.</a:t>
            </a:r>
          </a:p>
          <a:p>
            <a:pPr algn="l">
              <a:lnSpc>
                <a:spcPts val="328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72887" y="4114629"/>
            <a:ext cx="8371113" cy="244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Scaling Numerical Features</a:t>
            </a:r>
          </a:p>
          <a:p>
            <a:pPr algn="l" marL="507261" indent="-253630" lvl="1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Applied StandardScaler and MinMaxScaler to normalize numeric data.</a:t>
            </a:r>
          </a:p>
          <a:p>
            <a:pPr algn="l" marL="507261" indent="-253630" lvl="1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step ensured all features had a comparable scale, improving model performance and convergence.</a:t>
            </a:r>
          </a:p>
          <a:p>
            <a:pPr algn="l">
              <a:lnSpc>
                <a:spcPts val="328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72887" y="6516659"/>
            <a:ext cx="8371113" cy="3270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Encoding Categorical Variables</a:t>
            </a:r>
          </a:p>
          <a:p>
            <a:pPr algn="l" marL="507261" indent="-253630" lvl="1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One-Hot Encoding: Transformed categorical variables into binary columns, making them suitable for machine learning models.</a:t>
            </a:r>
          </a:p>
          <a:p>
            <a:pPr algn="l" marL="507261" indent="-253630" lvl="1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Lab</a:t>
            </a: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el Encoding: Converted categorical labels into numeric codes for algorithms that require numerical inputs.</a:t>
            </a:r>
          </a:p>
          <a:p>
            <a:pPr algn="l">
              <a:lnSpc>
                <a:spcPts val="328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032473" y="2122883"/>
            <a:ext cx="5520134" cy="285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Class Imbalance Handling</a:t>
            </a:r>
          </a:p>
          <a:p>
            <a:pPr algn="l" marL="507261" indent="-253630" lvl="1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Analyzed the class distribution and planned for methods to address imbalances, though explicit sampling techniques like SMOTE were not applied in the code.</a:t>
            </a:r>
          </a:p>
          <a:p>
            <a:pPr algn="l">
              <a:lnSpc>
                <a:spcPts val="328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032473" y="5810639"/>
            <a:ext cx="5091553" cy="3398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3"/>
              </a:lnSpc>
            </a:pPr>
            <a:r>
              <a:rPr lang="en-US" sz="216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Splitting Data into Training and Testing Sets</a:t>
            </a:r>
          </a:p>
          <a:p>
            <a:pPr algn="l" marL="467877" indent="-233939" lvl="1">
              <a:lnSpc>
                <a:spcPts val="3033"/>
              </a:lnSpc>
              <a:buFont typeface="Arial"/>
              <a:buChar char="•"/>
            </a:pPr>
            <a:r>
              <a:rPr lang="en-US" sz="216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Divided the dataset into training and testing subsets (e.g., 80:20 ratio).</a:t>
            </a:r>
          </a:p>
          <a:p>
            <a:pPr algn="l" marL="467877" indent="-233939" lvl="1">
              <a:lnSpc>
                <a:spcPts val="3033"/>
              </a:lnSpc>
              <a:buFont typeface="Arial"/>
              <a:buChar char="•"/>
            </a:pPr>
            <a:r>
              <a:rPr lang="en-US" sz="216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Ensured that the model was trained on one set of data and evaluated on unseen data for fair performance measurement.</a:t>
            </a:r>
          </a:p>
          <a:p>
            <a:pPr algn="l">
              <a:lnSpc>
                <a:spcPts val="303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49075" y="125014"/>
            <a:ext cx="12502539" cy="2285978"/>
          </a:xfrm>
          <a:custGeom>
            <a:avLst/>
            <a:gdLst/>
            <a:ahLst/>
            <a:cxnLst/>
            <a:rect r="r" b="b" t="t" l="l"/>
            <a:pathLst>
              <a:path h="2285978" w="12502539">
                <a:moveTo>
                  <a:pt x="0" y="0"/>
                </a:moveTo>
                <a:lnTo>
                  <a:pt x="12502539" y="0"/>
                </a:lnTo>
                <a:lnTo>
                  <a:pt x="12502539" y="2285977"/>
                </a:lnTo>
                <a:lnTo>
                  <a:pt x="0" y="2285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82937" y="3127487"/>
            <a:ext cx="1471528" cy="1454974"/>
          </a:xfrm>
          <a:custGeom>
            <a:avLst/>
            <a:gdLst/>
            <a:ahLst/>
            <a:cxnLst/>
            <a:rect r="r" b="b" t="t" l="l"/>
            <a:pathLst>
              <a:path h="1454974" w="1471528">
                <a:moveTo>
                  <a:pt x="0" y="0"/>
                </a:moveTo>
                <a:lnTo>
                  <a:pt x="1471528" y="0"/>
                </a:lnTo>
                <a:lnTo>
                  <a:pt x="1471528" y="1454974"/>
                </a:lnTo>
                <a:lnTo>
                  <a:pt x="0" y="14549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98448" y="492142"/>
            <a:ext cx="10132737" cy="191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5"/>
              </a:lnSpc>
            </a:pPr>
            <a:r>
              <a:rPr lang="en-US" sz="686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EXPLORATORY DATA ANALYSIS (EDA)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380085" y="1268003"/>
            <a:ext cx="1471528" cy="1454974"/>
          </a:xfrm>
          <a:custGeom>
            <a:avLst/>
            <a:gdLst/>
            <a:ahLst/>
            <a:cxnLst/>
            <a:rect r="r" b="b" t="t" l="l"/>
            <a:pathLst>
              <a:path h="1454974" w="1471528">
                <a:moveTo>
                  <a:pt x="0" y="0"/>
                </a:moveTo>
                <a:lnTo>
                  <a:pt x="1471529" y="0"/>
                </a:lnTo>
                <a:lnTo>
                  <a:pt x="147152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19630" y="2726453"/>
            <a:ext cx="5094119" cy="3362119"/>
          </a:xfrm>
          <a:custGeom>
            <a:avLst/>
            <a:gdLst/>
            <a:ahLst/>
            <a:cxnLst/>
            <a:rect r="r" b="b" t="t" l="l"/>
            <a:pathLst>
              <a:path h="3362119" w="5094119">
                <a:moveTo>
                  <a:pt x="0" y="0"/>
                </a:moveTo>
                <a:lnTo>
                  <a:pt x="5094119" y="0"/>
                </a:lnTo>
                <a:lnTo>
                  <a:pt x="5094119" y="3362119"/>
                </a:lnTo>
                <a:lnTo>
                  <a:pt x="0" y="3362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39603" y="5827693"/>
            <a:ext cx="4676246" cy="4459307"/>
          </a:xfrm>
          <a:custGeom>
            <a:avLst/>
            <a:gdLst/>
            <a:ahLst/>
            <a:cxnLst/>
            <a:rect r="r" b="b" t="t" l="l"/>
            <a:pathLst>
              <a:path h="4459307" w="4676246">
                <a:moveTo>
                  <a:pt x="0" y="0"/>
                </a:moveTo>
                <a:lnTo>
                  <a:pt x="4676247" y="0"/>
                </a:lnTo>
                <a:lnTo>
                  <a:pt x="4676247" y="4459307"/>
                </a:lnTo>
                <a:lnTo>
                  <a:pt x="0" y="44593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7423" y="6295622"/>
            <a:ext cx="4081024" cy="3754542"/>
          </a:xfrm>
          <a:custGeom>
            <a:avLst/>
            <a:gdLst/>
            <a:ahLst/>
            <a:cxnLst/>
            <a:rect r="r" b="b" t="t" l="l"/>
            <a:pathLst>
              <a:path h="3754542" w="4081024">
                <a:moveTo>
                  <a:pt x="0" y="0"/>
                </a:moveTo>
                <a:lnTo>
                  <a:pt x="4081025" y="0"/>
                </a:lnTo>
                <a:lnTo>
                  <a:pt x="4081025" y="3754542"/>
                </a:lnTo>
                <a:lnTo>
                  <a:pt x="0" y="37545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398448" y="6457950"/>
            <a:ext cx="5704592" cy="3429886"/>
          </a:xfrm>
          <a:custGeom>
            <a:avLst/>
            <a:gdLst/>
            <a:ahLst/>
            <a:cxnLst/>
            <a:rect r="r" b="b" t="t" l="l"/>
            <a:pathLst>
              <a:path h="3429886" w="5704592">
                <a:moveTo>
                  <a:pt x="0" y="0"/>
                </a:moveTo>
                <a:lnTo>
                  <a:pt x="5704591" y="0"/>
                </a:lnTo>
                <a:lnTo>
                  <a:pt x="5704591" y="3429886"/>
                </a:lnTo>
                <a:lnTo>
                  <a:pt x="0" y="34298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248331" y="2501127"/>
            <a:ext cx="4571298" cy="3326566"/>
          </a:xfrm>
          <a:custGeom>
            <a:avLst/>
            <a:gdLst/>
            <a:ahLst/>
            <a:cxnLst/>
            <a:rect r="r" b="b" t="t" l="l"/>
            <a:pathLst>
              <a:path h="3326566" w="4571298">
                <a:moveTo>
                  <a:pt x="0" y="0"/>
                </a:moveTo>
                <a:lnTo>
                  <a:pt x="4571299" y="0"/>
                </a:lnTo>
                <a:lnTo>
                  <a:pt x="4571299" y="3326566"/>
                </a:lnTo>
                <a:lnTo>
                  <a:pt x="0" y="33265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3135263" y="3079862"/>
            <a:ext cx="12968677" cy="397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9"/>
              </a:lnSpc>
              <a:spcBef>
                <a:spcPct val="0"/>
              </a:spcBef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--&gt; Visualized class imbalance with bar charts.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2865637" y="3632400"/>
            <a:ext cx="12968677" cy="397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9"/>
              </a:lnSpc>
              <a:spcBef>
                <a:spcPct val="0"/>
              </a:spcBef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--&gt; Analyzed feature correlations using a heatmap.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3368333" y="4184939"/>
            <a:ext cx="12968677" cy="397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9"/>
              </a:lnSpc>
              <a:spcBef>
                <a:spcPct val="0"/>
              </a:spcBef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--&gt;Identified outliers using the IQR method.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2662936" y="4745978"/>
            <a:ext cx="12968677" cy="397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9"/>
              </a:lnSpc>
              <a:spcBef>
                <a:spcPct val="0"/>
              </a:spcBef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--&gt;Included plots like heatmaps and class distributions.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5470" y="3080702"/>
            <a:ext cx="3685356" cy="1431063"/>
            <a:chOff x="0" y="0"/>
            <a:chExt cx="812800" cy="3156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15619"/>
            </a:xfrm>
            <a:custGeom>
              <a:avLst/>
              <a:gdLst/>
              <a:ahLst/>
              <a:cxnLst/>
              <a:rect r="r" b="b" t="t" l="l"/>
              <a:pathLst>
                <a:path h="3156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847790" y="3023552"/>
            <a:ext cx="3685356" cy="1412013"/>
            <a:chOff x="0" y="0"/>
            <a:chExt cx="812800" cy="3114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311417"/>
            </a:xfrm>
            <a:custGeom>
              <a:avLst/>
              <a:gdLst/>
              <a:ahLst/>
              <a:cxnLst/>
              <a:rect r="r" b="b" t="t" l="l"/>
              <a:pathLst>
                <a:path h="31141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1417"/>
                  </a:lnTo>
                  <a:lnTo>
                    <a:pt x="0" y="311417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3495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5449735" y="3574735"/>
            <a:ext cx="186049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9" id="9"/>
          <p:cNvSpPr txBox="true"/>
          <p:nvPr/>
        </p:nvSpPr>
        <p:spPr>
          <a:xfrm rot="0">
            <a:off x="6123501" y="432453"/>
            <a:ext cx="6040997" cy="221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8"/>
              </a:lnSpc>
            </a:pPr>
            <a:r>
              <a:rPr lang="en-US" sz="797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MODEL SELECTION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62108" y="3379558"/>
            <a:ext cx="3073303" cy="842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6"/>
              </a:lnSpc>
            </a:pPr>
            <a:r>
              <a:rPr lang="en-US" b="true" sz="292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LOGISTIC REGRESSION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4505" y="4792624"/>
            <a:ext cx="6205726" cy="774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9"/>
              </a:lnSpc>
              <a:spcBef>
                <a:spcPct val="0"/>
              </a:spcBef>
            </a:pPr>
            <a:r>
              <a:rPr lang="en-US" sz="222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Chosen for its efficiency and effectiveness in binary classification problems.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53816" y="3312883"/>
            <a:ext cx="3073303" cy="842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6"/>
              </a:lnSpc>
            </a:pPr>
            <a:r>
              <a:rPr lang="en-US" b="true" sz="292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Decision Tree Classifier:</a:t>
            </a:r>
          </a:p>
        </p:txBody>
      </p:sp>
      <p:sp>
        <p:nvSpPr>
          <p:cNvPr name="AutoShape 13" id="13"/>
          <p:cNvSpPr/>
          <p:nvPr/>
        </p:nvSpPr>
        <p:spPr>
          <a:xfrm>
            <a:off x="7292413" y="3593785"/>
            <a:ext cx="186049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14" id="14"/>
          <p:cNvSpPr/>
          <p:nvPr/>
        </p:nvSpPr>
        <p:spPr>
          <a:xfrm>
            <a:off x="9135091" y="3612835"/>
            <a:ext cx="186049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15" id="15"/>
          <p:cNvSpPr/>
          <p:nvPr/>
        </p:nvSpPr>
        <p:spPr>
          <a:xfrm>
            <a:off x="10977769" y="3631885"/>
            <a:ext cx="186049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16" id="16"/>
          <p:cNvSpPr txBox="true"/>
          <p:nvPr/>
        </p:nvSpPr>
        <p:spPr>
          <a:xfrm rot="0">
            <a:off x="425008" y="7528293"/>
            <a:ext cx="7766969" cy="774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9"/>
              </a:lnSpc>
              <a:spcBef>
                <a:spcPct val="0"/>
              </a:spcBef>
            </a:pPr>
            <a:r>
              <a:rPr lang="en-US" sz="222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It served as a complementary model to validate and compare results against the Decision Tree.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1807" y="5843056"/>
            <a:ext cx="7440170" cy="1160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9"/>
              </a:lnSpc>
              <a:spcBef>
                <a:spcPct val="0"/>
              </a:spcBef>
            </a:pPr>
            <a:r>
              <a:rPr lang="en-US" sz="222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Logistic Regression provides a probabilistic framework, making it ideal for understanding the likelihood of transactions being fraudulent or legitimate.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53574" y="4792624"/>
            <a:ext cx="6205726" cy="774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9"/>
              </a:lnSpc>
              <a:spcBef>
                <a:spcPct val="0"/>
              </a:spcBef>
            </a:pPr>
            <a:r>
              <a:rPr lang="en-US" sz="222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Selected as an initial model due to its simplicity and interpretability.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77769" y="5919256"/>
            <a:ext cx="6999297" cy="154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9"/>
              </a:lnSpc>
              <a:spcBef>
                <a:spcPct val="0"/>
              </a:spcBef>
            </a:pPr>
            <a:r>
              <a:rPr lang="en-US" sz="222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Decision Trees are well-suited for binary classification as they can handle non-linear relationships and mixed data types without extensive preprocessing.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374555" y="7886822"/>
            <a:ext cx="6205726" cy="1160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9"/>
              </a:lnSpc>
              <a:spcBef>
                <a:spcPct val="0"/>
              </a:spcBef>
            </a:pPr>
            <a:r>
              <a:rPr lang="en-US" sz="222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Used as a baseline model to understand the underlying patterns and feature importance in the dataset.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89216" y="294740"/>
            <a:ext cx="12327182" cy="2326756"/>
          </a:xfrm>
          <a:custGeom>
            <a:avLst/>
            <a:gdLst/>
            <a:ahLst/>
            <a:cxnLst/>
            <a:rect r="r" b="b" t="t" l="l"/>
            <a:pathLst>
              <a:path h="2326756" w="12327182">
                <a:moveTo>
                  <a:pt x="0" y="0"/>
                </a:moveTo>
                <a:lnTo>
                  <a:pt x="12327182" y="0"/>
                </a:lnTo>
                <a:lnTo>
                  <a:pt x="12327182" y="2326756"/>
                </a:lnTo>
                <a:lnTo>
                  <a:pt x="0" y="2326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07550" y="361622"/>
            <a:ext cx="9490515" cy="1973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51"/>
              </a:lnSpc>
              <a:spcBef>
                <a:spcPct val="0"/>
              </a:spcBef>
            </a:pPr>
            <a:r>
              <a:rPr lang="en-US" sz="1153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MODEL TRAINING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296918" y="3166966"/>
            <a:ext cx="3685356" cy="1431063"/>
            <a:chOff x="0" y="0"/>
            <a:chExt cx="812800" cy="3156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315619"/>
            </a:xfrm>
            <a:custGeom>
              <a:avLst/>
              <a:gdLst/>
              <a:ahLst/>
              <a:cxnLst/>
              <a:rect r="r" b="b" t="t" l="l"/>
              <a:pathLst>
                <a:path h="3156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36733" y="4727821"/>
            <a:ext cx="6205726" cy="1819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9"/>
              </a:lnSpc>
              <a:spcBef>
                <a:spcPct val="0"/>
              </a:spcBef>
            </a:pPr>
            <a:r>
              <a:rPr lang="en-US" sz="262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Divided the dataset into training (80%) and testing (20%) subsets to ensure proper evaluation of the model on unseen data.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02945" y="3407750"/>
            <a:ext cx="3073303" cy="1100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5"/>
              </a:lnSpc>
            </a:pPr>
            <a:r>
              <a:rPr lang="en-US" b="true" sz="382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Data Splitting: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610816" y="6890100"/>
            <a:ext cx="3685356" cy="1431063"/>
            <a:chOff x="0" y="0"/>
            <a:chExt cx="812800" cy="3156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315619"/>
            </a:xfrm>
            <a:custGeom>
              <a:avLst/>
              <a:gdLst/>
              <a:ahLst/>
              <a:cxnLst/>
              <a:rect r="r" b="b" t="t" l="l"/>
              <a:pathLst>
                <a:path h="3156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792438" y="7188292"/>
            <a:ext cx="3322113" cy="853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7"/>
              </a:lnSpc>
            </a:pPr>
            <a:r>
              <a:rPr lang="en-US" b="true" sz="302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Model Implementation: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498972" y="8264013"/>
            <a:ext cx="15904932" cy="2276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5858" indent="-282929" lvl="1">
              <a:lnSpc>
                <a:spcPts val="3669"/>
              </a:lnSpc>
              <a:buFont typeface="Arial"/>
              <a:buChar char="•"/>
            </a:pPr>
            <a:r>
              <a:rPr lang="en-US" sz="262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Trained two models:</a:t>
            </a:r>
          </a:p>
          <a:p>
            <a:pPr algn="ctr" marL="1131716" indent="-377239" lvl="2">
              <a:lnSpc>
                <a:spcPts val="3669"/>
              </a:lnSpc>
              <a:buFont typeface="Arial"/>
              <a:buChar char="⚬"/>
            </a:pPr>
            <a:r>
              <a:rPr lang="en-US" sz="262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Decision Tree Classifier: Used to capture complex, non-linear relationships in the data.</a:t>
            </a:r>
          </a:p>
          <a:p>
            <a:pPr algn="ctr" marL="1131716" indent="-377239" lvl="2">
              <a:lnSpc>
                <a:spcPts val="3669"/>
              </a:lnSpc>
              <a:spcBef>
                <a:spcPct val="0"/>
              </a:spcBef>
              <a:buFont typeface="Arial"/>
              <a:buChar char="⚬"/>
            </a:pPr>
            <a:r>
              <a:rPr lang="en-US" sz="262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Logistic Regression: Implemented as a baseline model for comparison and simplicity.</a:t>
            </a:r>
          </a:p>
          <a:p>
            <a:pPr algn="ctr" marL="565858" indent="-282929" lvl="1">
              <a:lnSpc>
                <a:spcPts val="3669"/>
              </a:lnSpc>
              <a:spcBef>
                <a:spcPct val="0"/>
              </a:spcBef>
              <a:buFont typeface="Arial"/>
              <a:buChar char="•"/>
            </a:pPr>
          </a:p>
          <a:p>
            <a:pPr algn="ctr">
              <a:lnSpc>
                <a:spcPts val="3669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1237387" y="3712437"/>
            <a:ext cx="3685356" cy="1431063"/>
            <a:chOff x="0" y="0"/>
            <a:chExt cx="812800" cy="3156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315619"/>
            </a:xfrm>
            <a:custGeom>
              <a:avLst/>
              <a:gdLst/>
              <a:ahLst/>
              <a:cxnLst/>
              <a:rect r="r" b="b" t="t" l="l"/>
              <a:pathLst>
                <a:path h="3156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390401" y="3901548"/>
            <a:ext cx="3379329" cy="952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0"/>
              </a:lnSpc>
            </a:pPr>
            <a:r>
              <a:rPr lang="en-US" b="true" sz="332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Hyperparameter Tuning: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77202" y="5521332"/>
            <a:ext cx="6205726" cy="1819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5858" indent="-282929" lvl="1">
              <a:lnSpc>
                <a:spcPts val="3669"/>
              </a:lnSpc>
              <a:spcBef>
                <a:spcPct val="0"/>
              </a:spcBef>
              <a:buFont typeface="Arial"/>
              <a:buChar char="•"/>
            </a:pPr>
            <a:r>
              <a:rPr lang="en-US" sz="262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Adjusted parameters such as max_depth for Decision Trees to avoid overfitting.</a:t>
            </a:r>
          </a:p>
          <a:p>
            <a:pPr algn="ctr">
              <a:lnSpc>
                <a:spcPts val="366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83476" y="122713"/>
            <a:ext cx="12026963" cy="10041574"/>
          </a:xfrm>
          <a:custGeom>
            <a:avLst/>
            <a:gdLst/>
            <a:ahLst/>
            <a:cxnLst/>
            <a:rect r="r" b="b" t="t" l="l"/>
            <a:pathLst>
              <a:path h="10041574" w="12026963">
                <a:moveTo>
                  <a:pt x="0" y="0"/>
                </a:moveTo>
                <a:lnTo>
                  <a:pt x="12026963" y="0"/>
                </a:lnTo>
                <a:lnTo>
                  <a:pt x="12026963" y="10041574"/>
                </a:lnTo>
                <a:lnTo>
                  <a:pt x="0" y="100415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8" r="0" b="-3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52355" y="8189376"/>
            <a:ext cx="2471566" cy="2840881"/>
          </a:xfrm>
          <a:custGeom>
            <a:avLst/>
            <a:gdLst/>
            <a:ahLst/>
            <a:cxnLst/>
            <a:rect r="r" b="b" t="t" l="l"/>
            <a:pathLst>
              <a:path h="2840881" w="2471566">
                <a:moveTo>
                  <a:pt x="0" y="0"/>
                </a:moveTo>
                <a:lnTo>
                  <a:pt x="2471567" y="0"/>
                </a:lnTo>
                <a:lnTo>
                  <a:pt x="2471567" y="2840881"/>
                </a:lnTo>
                <a:lnTo>
                  <a:pt x="0" y="2840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54531" y="866775"/>
            <a:ext cx="11059325" cy="142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61"/>
              </a:lnSpc>
              <a:spcBef>
                <a:spcPct val="0"/>
              </a:spcBef>
            </a:pPr>
            <a:r>
              <a:rPr lang="en-US" sz="832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MODEL EVALUATION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813855" y="0"/>
            <a:ext cx="2471566" cy="2840881"/>
          </a:xfrm>
          <a:custGeom>
            <a:avLst/>
            <a:gdLst/>
            <a:ahLst/>
            <a:cxnLst/>
            <a:rect r="r" b="b" t="t" l="l"/>
            <a:pathLst>
              <a:path h="2840881" w="2471566">
                <a:moveTo>
                  <a:pt x="0" y="0"/>
                </a:moveTo>
                <a:lnTo>
                  <a:pt x="2471567" y="0"/>
                </a:lnTo>
                <a:lnTo>
                  <a:pt x="2471567" y="2840881"/>
                </a:lnTo>
                <a:lnTo>
                  <a:pt x="0" y="2840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46328" y="4738796"/>
            <a:ext cx="11301259" cy="3983694"/>
          </a:xfrm>
          <a:custGeom>
            <a:avLst/>
            <a:gdLst/>
            <a:ahLst/>
            <a:cxnLst/>
            <a:rect r="r" b="b" t="t" l="l"/>
            <a:pathLst>
              <a:path h="3983694" w="11301259">
                <a:moveTo>
                  <a:pt x="0" y="0"/>
                </a:moveTo>
                <a:lnTo>
                  <a:pt x="11301259" y="0"/>
                </a:lnTo>
                <a:lnTo>
                  <a:pt x="11301259" y="3983694"/>
                </a:lnTo>
                <a:lnTo>
                  <a:pt x="0" y="39836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709386" y="2701989"/>
            <a:ext cx="5775142" cy="1628318"/>
            <a:chOff x="0" y="0"/>
            <a:chExt cx="1104502" cy="3114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04502" cy="311417"/>
            </a:xfrm>
            <a:custGeom>
              <a:avLst/>
              <a:gdLst/>
              <a:ahLst/>
              <a:cxnLst/>
              <a:rect r="r" b="b" t="t" l="l"/>
              <a:pathLst>
                <a:path h="311417" w="1104502">
                  <a:moveTo>
                    <a:pt x="0" y="0"/>
                  </a:moveTo>
                  <a:lnTo>
                    <a:pt x="1104502" y="0"/>
                  </a:lnTo>
                  <a:lnTo>
                    <a:pt x="1104502" y="311417"/>
                  </a:lnTo>
                  <a:lnTo>
                    <a:pt x="0" y="311417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04502" cy="3495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983205" y="3034182"/>
            <a:ext cx="4816023" cy="973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b="true" sz="3373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Decision Tree Classifier: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DAGWqxb8fEk</dc:identifier>
  <dcterms:modified xsi:type="dcterms:W3CDTF">2011-08-01T06:04:30Z</dcterms:modified>
  <cp:revision>1</cp:revision>
  <dc:title>Purple Blue Gradient Modern Metaverse Futuristic Presentation</dc:title>
</cp:coreProperties>
</file>